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7"/>
  </p:handoutMasterIdLst>
  <p:sldIdLst>
    <p:sldId id="259" r:id="rId3"/>
    <p:sldId id="262" r:id="rId4"/>
    <p:sldId id="257" r:id="rId5"/>
    <p:sldId id="26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6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69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47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6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55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51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5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20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18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14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41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3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004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llamo ___________ </a:t>
            </a:r>
            <a:r>
              <a:rPr lang="en-US" altLang="en-US" sz="3600">
                <a:solidFill>
                  <a:schemeClr val="hlink"/>
                </a:solidFill>
              </a:rPr>
              <a:t>Clase </a:t>
            </a:r>
            <a:r>
              <a:rPr lang="en-US" altLang="en-US" sz="3600" smtClean="0">
                <a:solidFill>
                  <a:schemeClr val="hlink"/>
                </a:solidFill>
              </a:rPr>
              <a:t>601</a:t>
            </a:r>
            <a:r>
              <a:rPr lang="en-US" altLang="en-US" sz="3600" smtClean="0">
                <a:solidFill>
                  <a:schemeClr val="bg2"/>
                </a:solidFill>
              </a:rPr>
              <a:t> </a:t>
            </a:r>
            <a:r>
              <a:rPr lang="en-US" altLang="en-US" sz="3600" dirty="0">
                <a:solidFill>
                  <a:schemeClr val="bg2"/>
                </a:solidFill>
              </a:rPr>
              <a:t/>
            </a:r>
            <a:br>
              <a:rPr lang="en-US" altLang="en-US" sz="3600" dirty="0">
                <a:solidFill>
                  <a:schemeClr val="bg2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</a:t>
            </a:r>
            <a:r>
              <a:rPr lang="en-US" altLang="en-US" sz="3600">
                <a:solidFill>
                  <a:schemeClr val="hlink"/>
                </a:solidFill>
              </a:rPr>
              <a:t>el  </a:t>
            </a:r>
            <a:r>
              <a:rPr lang="en-US" altLang="en-US" sz="3600" smtClean="0">
                <a:solidFill>
                  <a:schemeClr val="hlink"/>
                </a:solidFill>
              </a:rPr>
              <a:t>5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2016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91440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FF33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3300"/>
                </a:solidFill>
              </a:rPr>
              <a:t>45: </a:t>
            </a:r>
            <a:r>
              <a:rPr lang="es-ES_tradnl" altLang="en-US" dirty="0"/>
              <a:t>¿Tienes una mascota?</a:t>
            </a:r>
          </a:p>
          <a:p>
            <a:pPr marL="609600" indent="-609600">
              <a:buFontTx/>
              <a:buNone/>
            </a:pPr>
            <a:r>
              <a:rPr lang="es-ES_tradnl" altLang="en-US" b="1" dirty="0" smtClean="0">
                <a:solidFill>
                  <a:srgbClr val="FF3300"/>
                </a:solidFill>
              </a:rPr>
              <a:t>Actividad </a:t>
            </a:r>
            <a:r>
              <a:rPr lang="es-ES_tradnl" altLang="en-US" b="1" dirty="0">
                <a:solidFill>
                  <a:srgbClr val="FF3300"/>
                </a:solidFill>
              </a:rPr>
              <a:t>Inicial</a:t>
            </a:r>
            <a:r>
              <a:rPr lang="es-ES_tradnl" altLang="en-US" b="1" dirty="0" smtClean="0">
                <a:solidFill>
                  <a:srgbClr val="FF3300"/>
                </a:solidFill>
              </a:rPr>
              <a:t>:</a:t>
            </a:r>
          </a:p>
          <a:p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2: CAP. 2</a:t>
            </a:r>
            <a:endParaRPr lang="es-ES_tradnl" altLang="en-US" dirty="0"/>
          </a:p>
          <a:p>
            <a:pPr marL="609600" indent="-609600"/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form</a:t>
            </a:r>
            <a:r>
              <a:rPr lang="es-ES_tradnl" altLang="en-US" dirty="0"/>
              <a:t> of “</a:t>
            </a:r>
            <a:r>
              <a:rPr lang="es-ES_tradnl" altLang="en-US" b="1" dirty="0"/>
              <a:t>Ser”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no _________ de aquí.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Nosotros ________ alumnos.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Yo ______ alumno(a)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¿De dónde ________ tú?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¿_________ ustedes alumnos serios?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2: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El verbo TENER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915400" cy="5791200"/>
          </a:xfrm>
        </p:spPr>
        <p:txBody>
          <a:bodyPr/>
          <a:lstStyle/>
          <a:p>
            <a:r>
              <a:rPr lang="en-US" altLang="en-US" sz="2800" dirty="0"/>
              <a:t>TENER </a:t>
            </a:r>
            <a:r>
              <a:rPr lang="en-US" altLang="en-US" sz="2800" dirty="0" err="1"/>
              <a:t>significa</a:t>
            </a:r>
            <a:r>
              <a:rPr lang="en-US" altLang="en-US" sz="2800" dirty="0"/>
              <a:t> “to have”</a:t>
            </a:r>
          </a:p>
          <a:p>
            <a:pPr>
              <a:buFontTx/>
              <a:buNone/>
            </a:pPr>
            <a:r>
              <a:rPr lang="en-US" altLang="en-US" sz="2800" dirty="0"/>
              <a:t>                                     </a:t>
            </a:r>
            <a:r>
              <a:rPr lang="en-US" altLang="en-US" sz="2800" dirty="0">
                <a:solidFill>
                  <a:srgbClr val="FF0000"/>
                </a:solidFill>
              </a:rPr>
              <a:t>T</a:t>
            </a:r>
            <a:r>
              <a:rPr lang="en-US" altLang="en-US" sz="2800" dirty="0">
                <a:solidFill>
                  <a:srgbClr val="008000"/>
                </a:solidFill>
              </a:rPr>
              <a:t>E</a:t>
            </a:r>
            <a:r>
              <a:rPr lang="en-US" altLang="en-US" sz="2800" dirty="0">
                <a:solidFill>
                  <a:srgbClr val="FF0000"/>
                </a:solidFill>
              </a:rPr>
              <a:t>NER</a:t>
            </a:r>
          </a:p>
          <a:p>
            <a:pPr>
              <a:buFontTx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 smtClean="0"/>
              <a:t>Yo</a:t>
            </a:r>
            <a:r>
              <a:rPr lang="en-US" altLang="en-US" sz="2800" dirty="0" smtClean="0"/>
              <a:t>         	              </a:t>
            </a:r>
            <a:r>
              <a:rPr lang="en-US" altLang="en-US" sz="2800" dirty="0" err="1"/>
              <a:t>Nosotros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/>
              <a:t>         </a:t>
            </a:r>
            <a:r>
              <a:rPr lang="en-US" altLang="en-US" sz="2800" dirty="0" err="1" smtClean="0"/>
              <a:t>Tú</a:t>
            </a:r>
            <a:r>
              <a:rPr lang="en-US" altLang="en-US" sz="2800" dirty="0" smtClean="0"/>
              <a:t>                       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 err="1" smtClean="0"/>
              <a:t>Él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/ </a:t>
            </a:r>
            <a:r>
              <a:rPr lang="en-US" altLang="en-US" sz="2800" dirty="0" err="1"/>
              <a:t>ella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</a:t>
            </a:r>
            <a:r>
              <a:rPr lang="en-US" altLang="en-US" sz="2800" dirty="0"/>
              <a:t>.                      </a:t>
            </a:r>
            <a:r>
              <a:rPr lang="en-US" altLang="en-US" sz="2800" dirty="0" err="1"/>
              <a:t>Ellos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Ellas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Uds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/>
              <a:t>You use the verb TENER to express age </a:t>
            </a:r>
            <a:r>
              <a:rPr lang="en-US" altLang="en-US" sz="2800" i="1" dirty="0">
                <a:solidFill>
                  <a:schemeClr val="accent2"/>
                </a:solidFill>
              </a:rPr>
              <a:t>(la </a:t>
            </a:r>
            <a:r>
              <a:rPr lang="en-US" altLang="en-US" sz="2800" i="1" dirty="0" err="1">
                <a:solidFill>
                  <a:schemeClr val="accent2"/>
                </a:solidFill>
              </a:rPr>
              <a:t>edad</a:t>
            </a:r>
            <a:r>
              <a:rPr lang="en-US" altLang="en-US" sz="2800" i="1" dirty="0">
                <a:solidFill>
                  <a:schemeClr val="accent2"/>
                </a:solidFill>
              </a:rPr>
              <a:t>)</a:t>
            </a:r>
          </a:p>
          <a:p>
            <a:pPr lvl="1"/>
            <a:r>
              <a:rPr lang="en-US" altLang="en-US" sz="2400" dirty="0">
                <a:solidFill>
                  <a:schemeClr val="accent2"/>
                </a:solidFill>
              </a:rPr>
              <a:t>¿</a:t>
            </a:r>
            <a:r>
              <a:rPr lang="en-US" altLang="en-US" sz="2400" dirty="0" err="1">
                <a:solidFill>
                  <a:schemeClr val="accent2"/>
                </a:solidFill>
              </a:rPr>
              <a:t>Cuántos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tienes</a:t>
            </a:r>
            <a:r>
              <a:rPr lang="en-US" altLang="en-US" sz="2400" dirty="0">
                <a:solidFill>
                  <a:schemeClr val="accent2"/>
                </a:solidFill>
              </a:rPr>
              <a:t>?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Yo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tengo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catorce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Mi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hermana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menor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</a:t>
            </a:r>
            <a:r>
              <a:rPr lang="en-US" altLang="en-US" sz="2400" dirty="0">
                <a:solidFill>
                  <a:schemeClr val="accent2"/>
                </a:solidFill>
              </a:rPr>
              <a:t> once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676400" y="1885518"/>
            <a:ext cx="266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Tengo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(I have)</a:t>
            </a: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676400" y="2390776"/>
            <a:ext cx="2819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nes</a:t>
            </a:r>
            <a:r>
              <a:rPr lang="en-US" altLang="en-US" sz="2800" dirty="0" smtClean="0">
                <a:solidFill>
                  <a:srgbClr val="FF0000"/>
                </a:solidFill>
              </a:rPr>
              <a:t>  </a:t>
            </a:r>
            <a:r>
              <a:rPr lang="en-US" altLang="en-US" sz="2000" i="1" dirty="0" smtClean="0"/>
              <a:t>(you </a:t>
            </a:r>
            <a:r>
              <a:rPr lang="en-US" altLang="en-US" sz="2000" i="1" dirty="0"/>
              <a:t>have)</a:t>
            </a:r>
            <a:endParaRPr lang="en-US" altLang="en-US" sz="3200" dirty="0">
              <a:solidFill>
                <a:srgbClr val="FF0000"/>
              </a:solidFill>
            </a:endParaRPr>
          </a:p>
          <a:p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057401" y="2909393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(s/he has,</a:t>
            </a:r>
          </a:p>
          <a:p>
            <a:r>
              <a:rPr lang="en-US" altLang="en-US" sz="2000" i="1" dirty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>
                <a:solidFill>
                  <a:srgbClr val="FF0000"/>
                </a:solidFill>
              </a:rPr>
              <a:t>             </a:t>
            </a:r>
            <a:r>
              <a:rPr lang="en-US" altLang="en-US" sz="2000" i="1" dirty="0" smtClean="0"/>
              <a:t>you have)</a:t>
            </a:r>
            <a:endParaRPr lang="en-US" altLang="en-US" sz="2800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791200" y="1843088"/>
            <a:ext cx="28699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Tenemos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(we have)</a:t>
            </a:r>
            <a:endParaRPr lang="en-US" altLang="en-US" sz="2800" i="1" dirty="0">
              <a:solidFill>
                <a:srgbClr val="FF0000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086600" y="2909888"/>
            <a:ext cx="20574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nen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(they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have;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You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have)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45a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smtClean="0"/>
              <a:t>P. 71; Copy 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(1-5)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1506</TotalTime>
  <Words>138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Textured</vt:lpstr>
      <vt:lpstr>Me llamo ___________ Clase 601  La fecha es el  5 de febrero del 2016</vt:lpstr>
      <vt:lpstr>Practica</vt:lpstr>
      <vt:lpstr>El verbo TENER</vt:lpstr>
      <vt:lpstr>Tarea # 45a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46</cp:revision>
  <cp:lastPrinted>2015-01-22T16:10:19Z</cp:lastPrinted>
  <dcterms:created xsi:type="dcterms:W3CDTF">2010-03-09T20:13:16Z</dcterms:created>
  <dcterms:modified xsi:type="dcterms:W3CDTF">2016-02-09T14:12:03Z</dcterms:modified>
</cp:coreProperties>
</file>